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072" r:id="rId1"/>
  </p:sldMasterIdLst>
  <p:notesMasterIdLst>
    <p:notesMasterId r:id="rId4"/>
  </p:notesMasterIdLst>
  <p:sldIdLst>
    <p:sldId id="262" r:id="rId2"/>
    <p:sldId id="263" r:id="rId3"/>
  </p:sldIdLst>
  <p:sldSz cx="10058400" cy="7772400"/>
  <p:notesSz cx="7010400" cy="9236075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Janda Everyday Casual" panose="02000503000000020004" pitchFamily="2" charset="0"/>
      <p:regular r:id="rId11"/>
    </p:embeddedFont>
    <p:embeddedFont>
      <p:font typeface="KG A Teeny Tiny Font" pitchFamily="2" charset="0"/>
      <p:regular r:id="rId12"/>
    </p:embeddedFont>
    <p:embeddedFont>
      <p:font typeface="KG Chasing Cars" panose="02000000000000000000" pitchFamily="2" charset="0"/>
      <p:regular r:id="rId13"/>
    </p:embeddedFont>
    <p:embeddedFont>
      <p:font typeface="KG First Time In Forever" panose="02000506000000020003" pitchFamily="2" charset="0"/>
      <p:regular r:id="rId14"/>
    </p:embeddedFont>
    <p:embeddedFont>
      <p:font typeface="KG One More Light" panose="02000506000000020004" pitchFamily="2" charset="0"/>
      <p:regular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7082"/>
    <a:srgbClr val="010119"/>
    <a:srgbClr val="F8DE83"/>
    <a:srgbClr val="71C514"/>
    <a:srgbClr val="9EA070"/>
    <a:srgbClr val="E6E6E6"/>
    <a:srgbClr val="F9D6CF"/>
    <a:srgbClr val="E9755C"/>
    <a:srgbClr val="CCCE7B"/>
    <a:srgbClr val="387A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E8DFF5-53D8-4161-B85E-3CE3D6F66D18}">
  <a:tblStyle styleId="{D8E8DFF5-53D8-4161-B85E-3CE3D6F66D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57" autoAdjust="0"/>
    <p:restoredTop sz="94660"/>
  </p:normalViewPr>
  <p:slideViewPr>
    <p:cSldViewPr snapToGrid="0">
      <p:cViewPr varScale="1">
        <p:scale>
          <a:sx n="56" d="100"/>
          <a:sy n="56" d="100"/>
        </p:scale>
        <p:origin x="1440" y="52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5238" y="692150"/>
            <a:ext cx="4481512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92815" rIns="92815" bIns="9281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4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4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4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4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4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4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4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4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4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2513950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719562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8166182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677012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5730411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893328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5902092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2250650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35902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6843586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448335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1144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hf sldNum="0" hdr="0" ftr="0" dt="0"/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tovar@houstonisd.org" TargetMode="External"/><Relationship Id="rId2" Type="http://schemas.openxmlformats.org/officeDocument/2006/relationships/hyperlink" Target="http://www.houstonisd.org/larurenzo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0D96E2C-3F14-45D8-A825-CB2B0A92F9A8}"/>
              </a:ext>
            </a:extLst>
          </p:cNvPr>
          <p:cNvSpPr txBox="1"/>
          <p:nvPr/>
        </p:nvSpPr>
        <p:spPr>
          <a:xfrm>
            <a:off x="3225435" y="137144"/>
            <a:ext cx="35968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A Teeny Tiny Font" pitchFamily="2" charset="0"/>
              </a:rPr>
              <a:t>Important Dates</a:t>
            </a:r>
          </a:p>
          <a:p>
            <a:pPr algn="ctr"/>
            <a:r>
              <a:rPr lang="en-US" sz="1400" dirty="0">
                <a:latin typeface="KG A Teeny Tiny Font" pitchFamily="2" charset="0"/>
              </a:rPr>
              <a:t>Please come join the fun!</a:t>
            </a:r>
            <a:endParaRPr lang="en-US" sz="1600" dirty="0">
              <a:latin typeface="KG A Teeny Tiny Font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F1EF38-0FB6-4656-B853-0A32B2CCF44F}"/>
              </a:ext>
            </a:extLst>
          </p:cNvPr>
          <p:cNvSpPr txBox="1"/>
          <p:nvPr/>
        </p:nvSpPr>
        <p:spPr>
          <a:xfrm>
            <a:off x="6965951" y="6382168"/>
            <a:ext cx="31111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One More Light" panose="02000506000000020004" pitchFamily="2" charset="0"/>
              </a:rPr>
              <a:t>205 N. Delmar street</a:t>
            </a:r>
          </a:p>
          <a:p>
            <a:pPr algn="ctr"/>
            <a:r>
              <a:rPr lang="en-US" sz="1400" dirty="0">
                <a:latin typeface="KG One More Light" panose="02000506000000020004" pitchFamily="2" charset="0"/>
              </a:rPr>
              <a:t>Houston, </a:t>
            </a:r>
            <a:r>
              <a:rPr lang="en-US" sz="1400" dirty="0" err="1">
                <a:latin typeface="KG One More Light" panose="02000506000000020004" pitchFamily="2" charset="0"/>
              </a:rPr>
              <a:t>tx</a:t>
            </a:r>
            <a:r>
              <a:rPr lang="en-US" sz="1400" dirty="0">
                <a:latin typeface="KG One More Light" panose="02000506000000020004" pitchFamily="2" charset="0"/>
              </a:rPr>
              <a:t> 77011</a:t>
            </a:r>
          </a:p>
          <a:p>
            <a:pPr algn="ctr"/>
            <a:r>
              <a:rPr lang="en-US" sz="1400" dirty="0">
                <a:latin typeface="KG One More Light" panose="02000506000000020004" pitchFamily="2" charset="0"/>
              </a:rPr>
              <a:t>Janet </a:t>
            </a:r>
            <a:r>
              <a:rPr lang="en-US" sz="1400" dirty="0" err="1">
                <a:latin typeface="KG One More Light" panose="02000506000000020004" pitchFamily="2" charset="0"/>
              </a:rPr>
              <a:t>benavides</a:t>
            </a:r>
            <a:r>
              <a:rPr lang="en-US" sz="1400" dirty="0">
                <a:latin typeface="KG One More Light" panose="02000506000000020004" pitchFamily="2" charset="0"/>
              </a:rPr>
              <a:t>, principal</a:t>
            </a:r>
          </a:p>
          <a:p>
            <a:pPr algn="ctr"/>
            <a:r>
              <a:rPr lang="en-US" sz="1400" dirty="0">
                <a:latin typeface="KG One More Light" panose="02000506000000020004" pitchFamily="2" charset="0"/>
                <a:hlinkClick r:id="rId2"/>
              </a:rPr>
              <a:t>www.houstonisd.org/larurenzoes</a:t>
            </a:r>
            <a:endParaRPr lang="en-US" sz="1400" dirty="0">
              <a:latin typeface="KG One More Light" panose="02000506000000020004" pitchFamily="2" charset="0"/>
            </a:endParaRPr>
          </a:p>
          <a:p>
            <a:pPr algn="ctr"/>
            <a:r>
              <a:rPr lang="en-US" sz="1400" dirty="0">
                <a:latin typeface="KG One More Light" panose="02000506000000020004" pitchFamily="2" charset="0"/>
              </a:rPr>
              <a:t>713-924-0350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8D08D7-065A-4CE8-80F4-F9E44AE3488F}"/>
              </a:ext>
            </a:extLst>
          </p:cNvPr>
          <p:cNvSpPr txBox="1"/>
          <p:nvPr/>
        </p:nvSpPr>
        <p:spPr>
          <a:xfrm>
            <a:off x="8227" y="100283"/>
            <a:ext cx="335425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KG First Time In Forever" panose="02000506000000020003" pitchFamily="2" charset="0"/>
              </a:rPr>
              <a:t>What is a School-Parent Compact?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</a:rPr>
              <a:t>A written agreement between the parent, the student, and the teacher.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</a:rPr>
              <a:t>Gives strategies to help students achieve state academic standards.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</a:rPr>
              <a:t>Provides an opportunity to create new partnerships in the school community.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KG First Time In Forever" panose="02000506000000020003" pitchFamily="2" charset="0"/>
            </a:endParaRPr>
          </a:p>
          <a:p>
            <a:pPr algn="ctr"/>
            <a:r>
              <a:rPr lang="en-US" sz="1100" dirty="0">
                <a:latin typeface="KG First Time In Forever" panose="02000506000000020003" pitchFamily="2" charset="0"/>
              </a:rPr>
              <a:t>Meetings are held each year to review the Compact and make changes based on students needs. </a:t>
            </a:r>
          </a:p>
          <a:p>
            <a:endParaRPr lang="en-US" sz="1200" dirty="0">
              <a:latin typeface="KG First Time In Forever" panose="02000506000000020003" pitchFamily="2" charset="0"/>
            </a:endParaRPr>
          </a:p>
          <a:p>
            <a:pPr algn="ctr"/>
            <a:r>
              <a:rPr lang="en-US" sz="1100" b="1" dirty="0">
                <a:latin typeface="KG First Time In Forever" panose="02000506000000020003" pitchFamily="2" charset="0"/>
              </a:rPr>
              <a:t>Parents are welcome to contribute comments at any time!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7EE2F4-222B-4BBF-BF15-7E194F6C1994}"/>
              </a:ext>
            </a:extLst>
          </p:cNvPr>
          <p:cNvSpPr txBox="1"/>
          <p:nvPr/>
        </p:nvSpPr>
        <p:spPr>
          <a:xfrm>
            <a:off x="10649" y="4680830"/>
            <a:ext cx="3354250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KG First Time In Forever" panose="02000506000000020003" pitchFamily="2" charset="0"/>
              </a:rPr>
              <a:t>COMPACT SIGNATURES</a:t>
            </a:r>
          </a:p>
          <a:p>
            <a:pPr algn="ctr"/>
            <a:r>
              <a:rPr lang="en-US" sz="1200" dirty="0">
                <a:latin typeface="KG First Time In Forever" panose="02000506000000020003" pitchFamily="2" charset="0"/>
              </a:rPr>
              <a:t>Please sign and date below to acknowledge you have read, received, and agree to the 2022-2023 School-Parent Compact. </a:t>
            </a:r>
          </a:p>
          <a:p>
            <a:pPr algn="ctr"/>
            <a:endParaRPr lang="en-US" sz="1200" dirty="0">
              <a:latin typeface="KG First Time In Forever" panose="02000506000000020003" pitchFamily="2" charset="0"/>
            </a:endParaRPr>
          </a:p>
          <a:p>
            <a:pPr algn="ctr"/>
            <a:r>
              <a:rPr lang="en-US" sz="1200" b="1" dirty="0">
                <a:latin typeface="KG First Time In Forever" panose="02000506000000020003" pitchFamily="2" charset="0"/>
              </a:rPr>
              <a:t>Teacher Signature and Date</a:t>
            </a:r>
          </a:p>
          <a:p>
            <a:pPr algn="ctr"/>
            <a:endParaRPr lang="en-US" sz="1200" b="1" dirty="0">
              <a:latin typeface="KG First Time In Forever" panose="02000506000000020003" pitchFamily="2" charset="0"/>
            </a:endParaRPr>
          </a:p>
          <a:p>
            <a:pPr algn="ctr"/>
            <a:r>
              <a:rPr lang="en-US" sz="1200" b="1" dirty="0">
                <a:latin typeface="KG First Time In Forever" panose="02000506000000020003" pitchFamily="2" charset="0"/>
              </a:rPr>
              <a:t>________________________________</a:t>
            </a:r>
          </a:p>
          <a:p>
            <a:pPr algn="ctr"/>
            <a:endParaRPr lang="en-US" sz="1200" b="1" dirty="0">
              <a:latin typeface="KG First Time In Forever" panose="02000506000000020003" pitchFamily="2" charset="0"/>
            </a:endParaRPr>
          </a:p>
          <a:p>
            <a:pPr algn="ctr"/>
            <a:r>
              <a:rPr lang="en-US" sz="1200" b="1" dirty="0">
                <a:latin typeface="KG First Time In Forever" panose="02000506000000020003" pitchFamily="2" charset="0"/>
              </a:rPr>
              <a:t>Student Signature and Date</a:t>
            </a:r>
          </a:p>
          <a:p>
            <a:pPr algn="ctr"/>
            <a:endParaRPr lang="en-US" sz="1200" b="1" dirty="0">
              <a:latin typeface="KG First Time In Forever" panose="02000506000000020003" pitchFamily="2" charset="0"/>
            </a:endParaRPr>
          </a:p>
          <a:p>
            <a:pPr algn="ctr"/>
            <a:r>
              <a:rPr lang="en-US" sz="1200" b="1" dirty="0">
                <a:latin typeface="KG First Time In Forever" panose="02000506000000020003" pitchFamily="2" charset="0"/>
              </a:rPr>
              <a:t>________________________________</a:t>
            </a:r>
          </a:p>
          <a:p>
            <a:pPr algn="ctr"/>
            <a:endParaRPr lang="en-US" sz="1200" b="1" dirty="0">
              <a:latin typeface="KG First Time In Forever" panose="02000506000000020003" pitchFamily="2" charset="0"/>
            </a:endParaRPr>
          </a:p>
          <a:p>
            <a:pPr algn="ctr"/>
            <a:r>
              <a:rPr lang="en-US" sz="1200" b="1" dirty="0">
                <a:latin typeface="KG First Time In Forever" panose="02000506000000020003" pitchFamily="2" charset="0"/>
              </a:rPr>
              <a:t>Parent Signature and Date</a:t>
            </a:r>
          </a:p>
          <a:p>
            <a:pPr algn="ctr"/>
            <a:endParaRPr lang="en-US" sz="1200" b="1" dirty="0">
              <a:latin typeface="KG First Time In Forever" panose="02000506000000020003" pitchFamily="2" charset="0"/>
            </a:endParaRPr>
          </a:p>
          <a:p>
            <a:pPr algn="ctr"/>
            <a:r>
              <a:rPr lang="en-US" sz="1200" b="1" dirty="0">
                <a:latin typeface="KG First Time In Forever" panose="02000506000000020003" pitchFamily="2" charset="0"/>
              </a:rPr>
              <a:t>_________________________________</a:t>
            </a:r>
            <a:endParaRPr lang="en-US" sz="1100" b="1" dirty="0">
              <a:latin typeface="KG First Time In Forever" panose="02000506000000020003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21F5F8-3744-406E-9390-200C7AC3759C}"/>
              </a:ext>
            </a:extLst>
          </p:cNvPr>
          <p:cNvSpPr txBox="1"/>
          <p:nvPr/>
        </p:nvSpPr>
        <p:spPr>
          <a:xfrm>
            <a:off x="6754874" y="220681"/>
            <a:ext cx="32803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One More Light" panose="02000506000000020004" pitchFamily="2" charset="0"/>
              </a:rPr>
              <a:t>School-Parent-Family</a:t>
            </a:r>
          </a:p>
          <a:p>
            <a:pPr algn="ctr"/>
            <a:r>
              <a:rPr lang="en-US" sz="2400" dirty="0">
                <a:latin typeface="KG One More Light" panose="02000506000000020004" pitchFamily="2" charset="0"/>
              </a:rPr>
              <a:t>COMPACT</a:t>
            </a:r>
          </a:p>
          <a:p>
            <a:pPr algn="ctr"/>
            <a:endParaRPr lang="en-US" sz="1600" dirty="0">
              <a:latin typeface="KG One More Light" panose="02000506000000020004" pitchFamily="2" charset="0"/>
            </a:endParaRPr>
          </a:p>
          <a:p>
            <a:pPr algn="ctr"/>
            <a:r>
              <a:rPr lang="en-US" sz="1600" dirty="0">
                <a:latin typeface="KG One More Light" panose="02000506000000020004" pitchFamily="2" charset="0"/>
              </a:rPr>
              <a:t>2022-2023</a:t>
            </a:r>
            <a:endParaRPr lang="en-US" sz="2400" dirty="0">
              <a:latin typeface="KG One More Light" panose="02000506000000020004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25E4E85-0ABB-47E6-AFEA-35DFA6FAF284}"/>
              </a:ext>
            </a:extLst>
          </p:cNvPr>
          <p:cNvCxnSpPr>
            <a:cxnSpLocks/>
          </p:cNvCxnSpPr>
          <p:nvPr/>
        </p:nvCxnSpPr>
        <p:spPr>
          <a:xfrm>
            <a:off x="6754874" y="0"/>
            <a:ext cx="0" cy="777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CA25E32-7E8A-4C8D-A280-9942A61C820F}"/>
              </a:ext>
            </a:extLst>
          </p:cNvPr>
          <p:cNvCxnSpPr>
            <a:cxnSpLocks/>
          </p:cNvCxnSpPr>
          <p:nvPr/>
        </p:nvCxnSpPr>
        <p:spPr>
          <a:xfrm>
            <a:off x="3354249" y="0"/>
            <a:ext cx="0" cy="777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FF3D6EF-4F68-43DC-858F-6E500D03437E}"/>
              </a:ext>
            </a:extLst>
          </p:cNvPr>
          <p:cNvSpPr txBox="1"/>
          <p:nvPr/>
        </p:nvSpPr>
        <p:spPr>
          <a:xfrm>
            <a:off x="6899061" y="4342664"/>
            <a:ext cx="2991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KG A Teeny Tiny Font" pitchFamily="2" charset="0"/>
              </a:rPr>
              <a:t>Ninfa R. </a:t>
            </a:r>
            <a:r>
              <a:rPr lang="en-US" sz="2000" dirty="0" err="1">
                <a:solidFill>
                  <a:schemeClr val="tx1"/>
                </a:solidFill>
                <a:latin typeface="KG A Teeny Tiny Font" pitchFamily="2" charset="0"/>
              </a:rPr>
              <a:t>Laurenzo</a:t>
            </a:r>
            <a:r>
              <a:rPr lang="en-US" sz="2000" dirty="0">
                <a:solidFill>
                  <a:schemeClr val="tx1"/>
                </a:solidFill>
                <a:latin typeface="KG A Teeny Tiny Font" pitchFamily="2" charset="0"/>
              </a:rPr>
              <a:t>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KG A Teeny Tiny Font" pitchFamily="2" charset="0"/>
              </a:rPr>
              <a:t>Early Childhood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KG A Teeny Tiny Font" pitchFamily="2" charset="0"/>
              </a:rPr>
              <a:t>Center </a:t>
            </a:r>
            <a:endParaRPr lang="en-US" sz="1600" dirty="0">
              <a:solidFill>
                <a:schemeClr val="tx1"/>
              </a:solidFill>
              <a:latin typeface="KG A Teeny Tiny Font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AC66F5-8407-45B0-9F03-D2C5D44C9FF6}"/>
              </a:ext>
            </a:extLst>
          </p:cNvPr>
          <p:cNvSpPr txBox="1"/>
          <p:nvPr/>
        </p:nvSpPr>
        <p:spPr>
          <a:xfrm>
            <a:off x="3443612" y="1003528"/>
            <a:ext cx="1280160" cy="171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i="0" dirty="0">
                <a:solidFill>
                  <a:srgbClr val="000000"/>
                </a:solidFill>
                <a:effectLst/>
                <a:latin typeface="KG A Teeny Tiny Font" pitchFamily="2" charset="0"/>
              </a:rPr>
              <a:t>September 21</a:t>
            </a:r>
          </a:p>
          <a:p>
            <a:pPr algn="l"/>
            <a:endParaRPr lang="en-US" sz="1050" dirty="0">
              <a:solidFill>
                <a:srgbClr val="000000"/>
              </a:solidFill>
              <a:latin typeface="KG A Teeny Tiny Font" pitchFamily="2" charset="0"/>
            </a:endParaRPr>
          </a:p>
          <a:p>
            <a:pPr algn="l"/>
            <a:r>
              <a:rPr lang="en-US" sz="1050" i="0" dirty="0">
                <a:solidFill>
                  <a:srgbClr val="000000"/>
                </a:solidFill>
                <a:effectLst/>
                <a:latin typeface="KG A Teeny Tiny Font" pitchFamily="2" charset="0"/>
              </a:rPr>
              <a:t>October </a:t>
            </a:r>
            <a:r>
              <a:rPr lang="en-US" sz="1050" dirty="0">
                <a:solidFill>
                  <a:srgbClr val="000000"/>
                </a:solidFill>
                <a:latin typeface="KG A Teeny Tiny Font" pitchFamily="2" charset="0"/>
              </a:rPr>
              <a:t>10-21</a:t>
            </a:r>
            <a:endParaRPr lang="en-US" sz="1050" i="0" dirty="0">
              <a:solidFill>
                <a:srgbClr val="000000"/>
              </a:solidFill>
              <a:effectLst/>
              <a:latin typeface="KG A Teeny Tiny Font" pitchFamily="2" charset="0"/>
            </a:endParaRPr>
          </a:p>
          <a:p>
            <a:pPr algn="l"/>
            <a:endParaRPr lang="en-US" sz="1050" dirty="0">
              <a:solidFill>
                <a:srgbClr val="000000"/>
              </a:solidFill>
              <a:latin typeface="KG A Teeny Tiny Font" pitchFamily="2" charset="0"/>
            </a:endParaRPr>
          </a:p>
          <a:p>
            <a:pPr algn="l"/>
            <a:r>
              <a:rPr lang="en-US" sz="1050" i="0" dirty="0">
                <a:solidFill>
                  <a:srgbClr val="000000"/>
                </a:solidFill>
                <a:effectLst/>
                <a:latin typeface="KG A Teeny Tiny Font" pitchFamily="2" charset="0"/>
              </a:rPr>
              <a:t>November 16</a:t>
            </a:r>
          </a:p>
          <a:p>
            <a:pPr algn="l"/>
            <a:endParaRPr lang="en-US" sz="1050" dirty="0">
              <a:solidFill>
                <a:srgbClr val="000000"/>
              </a:solidFill>
              <a:latin typeface="KG A Teeny Tiny Font" pitchFamily="2" charset="0"/>
            </a:endParaRPr>
          </a:p>
          <a:p>
            <a:pPr algn="l"/>
            <a:r>
              <a:rPr lang="en-US" sz="1050" dirty="0">
                <a:solidFill>
                  <a:srgbClr val="000000"/>
                </a:solidFill>
                <a:latin typeface="KG A Teeny Tiny Font" pitchFamily="2" charset="0"/>
              </a:rPr>
              <a:t>Janu</a:t>
            </a:r>
            <a:r>
              <a:rPr lang="en-US" sz="1050" i="0" dirty="0">
                <a:solidFill>
                  <a:srgbClr val="000000"/>
                </a:solidFill>
                <a:effectLst/>
                <a:latin typeface="KG A Teeny Tiny Font" pitchFamily="2" charset="0"/>
              </a:rPr>
              <a:t>ary 31</a:t>
            </a:r>
          </a:p>
          <a:p>
            <a:pPr algn="l"/>
            <a:endParaRPr lang="en-US" sz="1600" b="1" dirty="0">
              <a:solidFill>
                <a:srgbClr val="000000"/>
              </a:solidFill>
            </a:endParaRPr>
          </a:p>
          <a:p>
            <a:pPr algn="l"/>
            <a:endParaRPr lang="en-US" sz="1600" b="1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54CDA6-9A24-47C3-B552-A526B0AC2726}"/>
              </a:ext>
            </a:extLst>
          </p:cNvPr>
          <p:cNvSpPr txBox="1"/>
          <p:nvPr/>
        </p:nvSpPr>
        <p:spPr>
          <a:xfrm>
            <a:off x="4901392" y="1003528"/>
            <a:ext cx="1802759" cy="171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i="0" dirty="0">
                <a:solidFill>
                  <a:srgbClr val="000000"/>
                </a:solidFill>
                <a:effectLst/>
                <a:latin typeface="KG A Teeny Tiny Font" pitchFamily="2" charset="0"/>
              </a:rPr>
              <a:t>Open House</a:t>
            </a:r>
          </a:p>
          <a:p>
            <a:pPr algn="l"/>
            <a:endParaRPr lang="en-US" sz="1050" i="0" dirty="0">
              <a:solidFill>
                <a:srgbClr val="000000"/>
              </a:solidFill>
              <a:effectLst/>
              <a:latin typeface="KG A Teeny Tiny Font" pitchFamily="2" charset="0"/>
            </a:endParaRPr>
          </a:p>
          <a:p>
            <a:pPr algn="l"/>
            <a:r>
              <a:rPr lang="en-US" sz="1050" i="0" dirty="0">
                <a:solidFill>
                  <a:srgbClr val="000000"/>
                </a:solidFill>
                <a:effectLst/>
                <a:latin typeface="KG A Teeny Tiny Font" pitchFamily="2" charset="0"/>
              </a:rPr>
              <a:t>Parent Conferences</a:t>
            </a:r>
          </a:p>
          <a:p>
            <a:pPr algn="l"/>
            <a:endParaRPr lang="en-US" sz="1050" i="0" dirty="0">
              <a:solidFill>
                <a:srgbClr val="000000"/>
              </a:solidFill>
              <a:effectLst/>
              <a:latin typeface="KG A Teeny Tiny Font" pitchFamily="2" charset="0"/>
            </a:endParaRPr>
          </a:p>
          <a:p>
            <a:pPr algn="l"/>
            <a:r>
              <a:rPr lang="en-US" sz="1050" i="0" dirty="0">
                <a:solidFill>
                  <a:srgbClr val="000000"/>
                </a:solidFill>
                <a:effectLst/>
                <a:latin typeface="KG A Teeny Tiny Font" pitchFamily="2" charset="0"/>
              </a:rPr>
              <a:t>Math &amp; Science Night</a:t>
            </a:r>
          </a:p>
          <a:p>
            <a:pPr algn="l"/>
            <a:endParaRPr lang="en-US" sz="1050" i="0" dirty="0">
              <a:solidFill>
                <a:srgbClr val="000000"/>
              </a:solidFill>
              <a:effectLst/>
              <a:latin typeface="KG A Teeny Tiny Font" pitchFamily="2" charset="0"/>
            </a:endParaRPr>
          </a:p>
          <a:p>
            <a:pPr algn="l"/>
            <a:r>
              <a:rPr lang="en-US" sz="1050" i="0" dirty="0">
                <a:solidFill>
                  <a:srgbClr val="000000"/>
                </a:solidFill>
                <a:effectLst/>
                <a:latin typeface="KG A Teeny Tiny Font" pitchFamily="2" charset="0"/>
              </a:rPr>
              <a:t>Literacy Night</a:t>
            </a:r>
          </a:p>
          <a:p>
            <a:pPr algn="l"/>
            <a:endParaRPr lang="en-US" sz="1600" b="1" dirty="0">
              <a:solidFill>
                <a:srgbClr val="000000"/>
              </a:solidFill>
            </a:endParaRPr>
          </a:p>
          <a:p>
            <a:pPr algn="l"/>
            <a:endParaRPr lang="en-US" sz="1600" b="1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41FC22-0FC6-44FA-9B09-70B181C1020E}"/>
              </a:ext>
            </a:extLst>
          </p:cNvPr>
          <p:cNvSpPr txBox="1"/>
          <p:nvPr/>
        </p:nvSpPr>
        <p:spPr>
          <a:xfrm>
            <a:off x="3349901" y="4869029"/>
            <a:ext cx="33542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dirty="0">
                <a:solidFill>
                  <a:srgbClr val="000000"/>
                </a:solidFill>
                <a:effectLst/>
                <a:latin typeface="KG First Time In Forever" panose="02000506000000020003" pitchFamily="2" charset="0"/>
              </a:rPr>
              <a:t>Report Card Dates 22-23</a:t>
            </a:r>
          </a:p>
          <a:p>
            <a:pPr algn="ctr"/>
            <a:endParaRPr lang="en-US" sz="1400" b="1" dirty="0">
              <a:solidFill>
                <a:srgbClr val="000000"/>
              </a:solidFill>
              <a:latin typeface="KG First Time In Forever" panose="02000506000000020003" pitchFamily="2" charset="0"/>
            </a:endParaRPr>
          </a:p>
          <a:p>
            <a:pPr algn="ctr"/>
            <a:r>
              <a:rPr lang="en-US" sz="1200" b="1" i="0" dirty="0">
                <a:solidFill>
                  <a:srgbClr val="000000"/>
                </a:solidFill>
                <a:effectLst/>
                <a:latin typeface="KG First Time In Forever" panose="02000506000000020003" pitchFamily="2" charset="0"/>
              </a:rPr>
              <a:t>October 7, 2022</a:t>
            </a:r>
          </a:p>
          <a:p>
            <a:pPr algn="ctr"/>
            <a:r>
              <a:rPr lang="en-US" sz="1200" b="1" i="0" dirty="0">
                <a:solidFill>
                  <a:srgbClr val="000000"/>
                </a:solidFill>
                <a:effectLst/>
                <a:latin typeface="KG First Time In Forever" panose="02000506000000020003" pitchFamily="2" charset="0"/>
              </a:rPr>
              <a:t>November 11, 2022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latin typeface="KG First Time In Forever" panose="02000506000000020003" pitchFamily="2" charset="0"/>
              </a:rPr>
              <a:t>January 13, 2023</a:t>
            </a:r>
          </a:p>
          <a:p>
            <a:pPr algn="ctr"/>
            <a:r>
              <a:rPr lang="en-US" sz="1200" b="1" i="0" dirty="0">
                <a:solidFill>
                  <a:srgbClr val="000000"/>
                </a:solidFill>
                <a:effectLst/>
                <a:latin typeface="KG First Time In Forever" panose="02000506000000020003" pitchFamily="2" charset="0"/>
              </a:rPr>
              <a:t>March </a:t>
            </a:r>
            <a:r>
              <a:rPr lang="en-US" sz="1200" b="1" dirty="0">
                <a:solidFill>
                  <a:srgbClr val="000000"/>
                </a:solidFill>
                <a:latin typeface="KG First Time In Forever" panose="02000506000000020003" pitchFamily="2" charset="0"/>
              </a:rPr>
              <a:t>3,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KG First Time In Forever" panose="02000506000000020003" pitchFamily="2" charset="0"/>
              </a:rPr>
              <a:t> 2023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latin typeface="KG First Time In Forever" panose="02000506000000020003" pitchFamily="2" charset="0"/>
              </a:rPr>
              <a:t>April 20, 2023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latin typeface="KG First Time In Forever" panose="02000506000000020003" pitchFamily="2" charset="0"/>
              </a:rPr>
              <a:t>May 31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KG First Time In Forever" panose="02000506000000020003" pitchFamily="2" charset="0"/>
              </a:rPr>
              <a:t>, 2023</a:t>
            </a:r>
          </a:p>
          <a:p>
            <a:pPr algn="ctr"/>
            <a:endParaRPr lang="en-US" sz="1200" b="1" i="0" dirty="0">
              <a:solidFill>
                <a:srgbClr val="000000"/>
              </a:solidFill>
              <a:effectLst/>
              <a:latin typeface="KG First Time In Forever" panose="02000506000000020003" pitchFamily="2" charset="0"/>
            </a:endParaRPr>
          </a:p>
          <a:p>
            <a:pPr algn="ctr"/>
            <a:endParaRPr lang="en-US" sz="1200" b="1" i="0" dirty="0">
              <a:solidFill>
                <a:srgbClr val="000000"/>
              </a:solidFill>
              <a:effectLst/>
              <a:latin typeface="KG First Time In Forever" panose="02000506000000020003" pitchFamily="2" charset="0"/>
            </a:endParaRPr>
          </a:p>
          <a:p>
            <a:pPr algn="ctr"/>
            <a:r>
              <a:rPr lang="en-US" sz="1200" b="1" dirty="0">
                <a:solidFill>
                  <a:srgbClr val="000000"/>
                </a:solidFill>
                <a:latin typeface="KG First Time In Forever" panose="02000506000000020003" pitchFamily="2" charset="0"/>
              </a:rPr>
              <a:t>Ninfa </a:t>
            </a:r>
            <a:r>
              <a:rPr lang="en-US" sz="1200" b="1" dirty="0" err="1">
                <a:solidFill>
                  <a:srgbClr val="000000"/>
                </a:solidFill>
                <a:latin typeface="KG First Time In Forever" panose="02000506000000020003" pitchFamily="2" charset="0"/>
              </a:rPr>
              <a:t>Laurenzo</a:t>
            </a:r>
            <a:r>
              <a:rPr lang="en-US" sz="1200" b="1" dirty="0">
                <a:solidFill>
                  <a:srgbClr val="000000"/>
                </a:solidFill>
                <a:latin typeface="KG First Time In Forever" panose="02000506000000020003" pitchFamily="2" charset="0"/>
              </a:rPr>
              <a:t> ECC welcomes your input. 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latin typeface="KG First Time In Forever" panose="02000506000000020003" pitchFamily="2" charset="0"/>
              </a:rPr>
              <a:t>Please send any questions to:</a:t>
            </a:r>
            <a:endParaRPr lang="en-US" sz="1100" dirty="0">
              <a:latin typeface="KG First Time In Forever" panose="02000506000000020003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3CAF91-1D30-431D-A0D7-A83F6072A9DE}"/>
              </a:ext>
            </a:extLst>
          </p:cNvPr>
          <p:cNvSpPr txBox="1"/>
          <p:nvPr/>
        </p:nvSpPr>
        <p:spPr>
          <a:xfrm>
            <a:off x="3805645" y="7204598"/>
            <a:ext cx="24978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G A Teeny Tiny Font" pitchFamily="2" charset="0"/>
                <a:ea typeface="+mn-ea"/>
                <a:cs typeface="+mn-cs"/>
              </a:rPr>
              <a:t>Sarah Tovar, Title 1 Coordinator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G A Teeny Tiny Font" pitchFamily="2" charset="0"/>
                <a:ea typeface="+mn-ea"/>
                <a:cs typeface="+mn-cs"/>
                <a:hlinkClick r:id="rId3"/>
              </a:rPr>
              <a:t>stovar@houstonisd.org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G A Teeny Tiny Font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G A Teeny Tiny Font" pitchFamily="2" charset="0"/>
                <a:ea typeface="+mn-ea"/>
                <a:cs typeface="+mn-cs"/>
              </a:rPr>
              <a:t>713-924-0350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8B0A21E-638F-4A03-A304-5E2C54447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506" y="3367591"/>
            <a:ext cx="1826604" cy="143673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F3839A1-338F-4AAB-8ECB-E6093D0FC112}"/>
              </a:ext>
            </a:extLst>
          </p:cNvPr>
          <p:cNvSpPr txBox="1"/>
          <p:nvPr/>
        </p:nvSpPr>
        <p:spPr>
          <a:xfrm>
            <a:off x="3370703" y="2370105"/>
            <a:ext cx="3384171" cy="1469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KG A Teeny Tiny Font" pitchFamily="2" charset="0"/>
              </a:rPr>
              <a:t>PTO Meetings will be held on the first Tuesday of each month.</a:t>
            </a:r>
          </a:p>
          <a:p>
            <a:pPr algn="ctr"/>
            <a:endParaRPr lang="en-US" sz="1050" dirty="0">
              <a:solidFill>
                <a:srgbClr val="000000"/>
              </a:solidFill>
              <a:latin typeface="KG A Teeny Tiny Font" pitchFamily="2" charset="0"/>
            </a:endParaRPr>
          </a:p>
          <a:p>
            <a:pPr algn="ctr"/>
            <a:r>
              <a:rPr lang="en-US" sz="1050" dirty="0">
                <a:solidFill>
                  <a:srgbClr val="000000"/>
                </a:solidFill>
                <a:latin typeface="KG First Time In Forever" panose="02000506000000020003" pitchFamily="2" charset="0"/>
              </a:rPr>
              <a:t>Ninfa </a:t>
            </a:r>
            <a:r>
              <a:rPr lang="en-US" sz="1050" dirty="0" err="1">
                <a:solidFill>
                  <a:srgbClr val="000000"/>
                </a:solidFill>
                <a:latin typeface="KG First Time In Forever" panose="02000506000000020003" pitchFamily="2" charset="0"/>
              </a:rPr>
              <a:t>Laurenzo</a:t>
            </a:r>
            <a:r>
              <a:rPr lang="en-US" sz="1050" dirty="0">
                <a:solidFill>
                  <a:srgbClr val="000000"/>
                </a:solidFill>
                <a:latin typeface="KG First Time In Forever" panose="02000506000000020003" pitchFamily="2" charset="0"/>
              </a:rPr>
              <a:t> ECC is committed to frequent two-way communication with families on children’s learning. </a:t>
            </a:r>
          </a:p>
          <a:p>
            <a:pPr algn="ctr"/>
            <a:endParaRPr lang="en-US" sz="1050" dirty="0">
              <a:solidFill>
                <a:srgbClr val="000000"/>
              </a:solidFill>
            </a:endParaRPr>
          </a:p>
          <a:p>
            <a:pPr algn="ctr"/>
            <a:endParaRPr lang="en-US" sz="1050" dirty="0">
              <a:solidFill>
                <a:srgbClr val="000000"/>
              </a:solidFill>
              <a:latin typeface="KG A Teeny Tiny Font" pitchFamily="2" charset="0"/>
            </a:endParaRPr>
          </a:p>
          <a:p>
            <a:pPr algn="l"/>
            <a:endParaRPr lang="en-US" sz="1600" b="1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435A2F6-B98B-4BDF-ACE7-8C45EDDA25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688" y="2562496"/>
            <a:ext cx="2038871" cy="20208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726FB69-566C-44F2-B27D-6D5FE657C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2203" y="1980959"/>
            <a:ext cx="2285680" cy="228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33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18D08D7-065A-4CE8-80F4-F9E44AE3488F}"/>
              </a:ext>
            </a:extLst>
          </p:cNvPr>
          <p:cNvSpPr txBox="1"/>
          <p:nvPr/>
        </p:nvSpPr>
        <p:spPr>
          <a:xfrm>
            <a:off x="-2832" y="1490395"/>
            <a:ext cx="3354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Janda Everyday Casual" panose="02000503000000020004" pitchFamily="2" charset="0"/>
              </a:rPr>
              <a:t>Ninfa </a:t>
            </a:r>
            <a:r>
              <a:rPr lang="en-US" sz="2000" b="1" dirty="0" err="1">
                <a:latin typeface="Janda Everyday Casual" panose="02000503000000020004" pitchFamily="2" charset="0"/>
              </a:rPr>
              <a:t>Laurenzo</a:t>
            </a:r>
            <a:r>
              <a:rPr lang="en-US" sz="2000" b="1" dirty="0">
                <a:latin typeface="Janda Everyday Casual" panose="02000503000000020004" pitchFamily="2" charset="0"/>
              </a:rPr>
              <a:t> ECC </a:t>
            </a:r>
          </a:p>
          <a:p>
            <a:pPr algn="ctr"/>
            <a:r>
              <a:rPr lang="en-US" sz="2000" b="1" dirty="0">
                <a:latin typeface="Janda Everyday Casual" panose="02000503000000020004" pitchFamily="2" charset="0"/>
              </a:rPr>
              <a:t>2022-2023 School Goals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7EE2F4-222B-4BBF-BF15-7E194F6C1994}"/>
              </a:ext>
            </a:extLst>
          </p:cNvPr>
          <p:cNvSpPr txBox="1"/>
          <p:nvPr/>
        </p:nvSpPr>
        <p:spPr>
          <a:xfrm>
            <a:off x="49563" y="2329878"/>
            <a:ext cx="32638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G First Time In Forever" panose="02000506000000020003" pitchFamily="2" charset="0"/>
                <a:cs typeface="Cavolini" panose="03000502040302020204" pitchFamily="66" charset="0"/>
              </a:rPr>
              <a:t>Reading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G First Time In Forever" panose="02000506000000020003" pitchFamily="2" charset="0"/>
                <a:cs typeface="Cavolini" panose="03000502040302020204" pitchFamily="66" charset="0"/>
              </a:rPr>
              <a:t>: 90% of 4-year-old students will pass the Letter ID subtest as measured by the CIRCLE assessment. (20 uppercase and 20 lowercase letters)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G First Time In Forever" panose="02000506000000020003" pitchFamily="2" charset="0"/>
              <a:cs typeface="Cavolini" panose="03000502040302020204" pitchFamily="66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G First Time In Forever" panose="02000506000000020003" pitchFamily="2" charset="0"/>
                <a:cs typeface="Cavolini" panose="03000502040302020204" pitchFamily="66" charset="0"/>
              </a:rPr>
              <a:t>Math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G First Time In Forever" panose="02000506000000020003" pitchFamily="2" charset="0"/>
                <a:cs typeface="Cavolini" panose="03000502040302020204" pitchFamily="66" charset="0"/>
              </a:rPr>
              <a:t>: 80% of 4-year-old students will pass the Operations subtest as measured by the CIRCLE Assessment.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G First Time In Forever" panose="02000506000000020003" pitchFamily="2" charset="0"/>
              <a:cs typeface="Cavolini" panose="03000502040302020204" pitchFamily="66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G First Time In Forever" panose="02000506000000020003" pitchFamily="2" charset="0"/>
                <a:cs typeface="Cavolini" panose="03000502040302020204" pitchFamily="66" charset="0"/>
              </a:rPr>
              <a:t>Storytelling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G First Time In Forever" panose="02000506000000020003" pitchFamily="2" charset="0"/>
                <a:cs typeface="Cavolini" panose="03000502040302020204" pitchFamily="66" charset="0"/>
              </a:rPr>
              <a:t>: 85% of students will demonstrate growth in oral language by increasing their story dictation by 50 words as measured by individualized student dictated stories.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25E4E85-0ABB-47E6-AFEA-35DFA6FAF284}"/>
              </a:ext>
            </a:extLst>
          </p:cNvPr>
          <p:cNvCxnSpPr>
            <a:cxnSpLocks/>
          </p:cNvCxnSpPr>
          <p:nvPr/>
        </p:nvCxnSpPr>
        <p:spPr>
          <a:xfrm>
            <a:off x="6754874" y="0"/>
            <a:ext cx="0" cy="777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CA25E32-7E8A-4C8D-A280-9942A61C820F}"/>
              </a:ext>
            </a:extLst>
          </p:cNvPr>
          <p:cNvCxnSpPr>
            <a:cxnSpLocks/>
          </p:cNvCxnSpPr>
          <p:nvPr/>
        </p:nvCxnSpPr>
        <p:spPr>
          <a:xfrm>
            <a:off x="3354249" y="0"/>
            <a:ext cx="0" cy="777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F3839A1-338F-4AAB-8ECB-E6093D0FC112}"/>
              </a:ext>
            </a:extLst>
          </p:cNvPr>
          <p:cNvSpPr txBox="1"/>
          <p:nvPr/>
        </p:nvSpPr>
        <p:spPr>
          <a:xfrm>
            <a:off x="3351419" y="140824"/>
            <a:ext cx="340345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0" dirty="0">
                <a:solidFill>
                  <a:srgbClr val="000000"/>
                </a:solidFill>
                <a:effectLst/>
                <a:latin typeface="KG A Teeny Tiny Font" pitchFamily="2" charset="0"/>
              </a:rPr>
              <a:t>Communication is Key! We look forward to an exciting and successful school year!</a:t>
            </a:r>
            <a:endParaRPr lang="en-US" sz="1600" dirty="0">
              <a:solidFill>
                <a:srgbClr val="000000"/>
              </a:solidFill>
            </a:endParaRPr>
          </a:p>
          <a:p>
            <a:pPr algn="l"/>
            <a:endParaRPr lang="en-US" sz="1600" b="1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38A9BD-F5AA-4BCD-BD83-121D7BE74E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891" b="26904"/>
          <a:stretch/>
        </p:blipFill>
        <p:spPr>
          <a:xfrm>
            <a:off x="64441" y="0"/>
            <a:ext cx="3222411" cy="11948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D64B2B-F9D7-4320-ACF0-474201986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27" y="6105423"/>
            <a:ext cx="2501501" cy="16070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F54D0E-B328-4072-96AF-F9431BB66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516" y="672528"/>
            <a:ext cx="2771367" cy="193351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267ED3C-8581-4070-86D1-F76F1255548D}"/>
              </a:ext>
            </a:extLst>
          </p:cNvPr>
          <p:cNvSpPr txBox="1"/>
          <p:nvPr/>
        </p:nvSpPr>
        <p:spPr>
          <a:xfrm>
            <a:off x="3395051" y="3000584"/>
            <a:ext cx="3319019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0" dirty="0">
                <a:solidFill>
                  <a:srgbClr val="000000"/>
                </a:solidFill>
                <a:effectLst/>
                <a:latin typeface="KG A Teeny Tiny Font" pitchFamily="2" charset="0"/>
              </a:rPr>
              <a:t>Parent’s Name: _______________________________</a:t>
            </a:r>
          </a:p>
          <a:p>
            <a:pPr algn="ctr"/>
            <a:endParaRPr lang="en-US" sz="1050" dirty="0">
              <a:solidFill>
                <a:srgbClr val="000000"/>
              </a:solidFill>
              <a:latin typeface="KG A Teeny Tiny Font" pitchFamily="2" charset="0"/>
            </a:endParaRP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KG Chasing Cars" panose="02000000000000000000" pitchFamily="2" charset="0"/>
              </a:rPr>
              <a:t>As a Parent I Pledge to: </a:t>
            </a:r>
            <a:endParaRPr lang="en-US" sz="2400" dirty="0">
              <a:solidFill>
                <a:srgbClr val="000000"/>
              </a:solidFill>
              <a:latin typeface="KG First Time In Forever" panose="02000506000000020003" pitchFamily="2" charset="0"/>
            </a:endParaRPr>
          </a:p>
          <a:p>
            <a:endParaRPr lang="en-US" sz="1400" dirty="0">
              <a:solidFill>
                <a:srgbClr val="000000"/>
              </a:solidFill>
              <a:latin typeface="KG First Time In Forever" panose="02000506000000020003" pitchFamily="2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KG First Time In Forever" panose="02000506000000020003" pitchFamily="2" charset="0"/>
              </a:rPr>
              <a:t>* Read to my child daily.</a:t>
            </a:r>
          </a:p>
          <a:p>
            <a:r>
              <a:rPr lang="en-US" sz="1400" dirty="0">
                <a:solidFill>
                  <a:srgbClr val="000000"/>
                </a:solidFill>
                <a:latin typeface="KG First Time In Forever" panose="02000506000000020003" pitchFamily="2" charset="0"/>
              </a:rPr>
              <a:t>* Cooperate with the school in carrying out recommendations about my child. </a:t>
            </a:r>
          </a:p>
          <a:p>
            <a:r>
              <a:rPr lang="en-US" sz="1400" dirty="0">
                <a:solidFill>
                  <a:srgbClr val="000000"/>
                </a:solidFill>
                <a:latin typeface="KG First Time In Forever" panose="02000506000000020003" pitchFamily="2" charset="0"/>
              </a:rPr>
              <a:t>* Talk with my child about school activities, share experiences with my child, and show an active interest in what is happening. </a:t>
            </a:r>
          </a:p>
          <a:p>
            <a:r>
              <a:rPr lang="en-US" sz="1400" dirty="0">
                <a:solidFill>
                  <a:srgbClr val="000000"/>
                </a:solidFill>
                <a:latin typeface="KG First Time In Forever" panose="02000506000000020003" pitchFamily="2" charset="0"/>
              </a:rPr>
              <a:t>* Make sure my child attends regularly and teach my child to be prompt. </a:t>
            </a:r>
          </a:p>
          <a:p>
            <a:r>
              <a:rPr lang="en-US" sz="1400" dirty="0">
                <a:solidFill>
                  <a:srgbClr val="000000"/>
                </a:solidFill>
                <a:latin typeface="KG First Time In Forever" panose="02000506000000020003" pitchFamily="2" charset="0"/>
              </a:rPr>
              <a:t>* Demonstrate proper behavior and show respect to adults and classmates. </a:t>
            </a:r>
          </a:p>
          <a:p>
            <a:pPr algn="l"/>
            <a:endParaRPr lang="en-US" sz="1600" b="1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FF8085-35AE-4581-93D2-B55790D80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2044" y="6496397"/>
            <a:ext cx="1154309" cy="125213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EA1D19F-3293-4107-B9DB-1391A3C5304E}"/>
              </a:ext>
            </a:extLst>
          </p:cNvPr>
          <p:cNvSpPr txBox="1"/>
          <p:nvPr/>
        </p:nvSpPr>
        <p:spPr>
          <a:xfrm>
            <a:off x="6795675" y="37954"/>
            <a:ext cx="3262724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KG A Teeny Tiny Font" pitchFamily="2" charset="0"/>
              </a:rPr>
              <a:t>Studen</a:t>
            </a:r>
            <a:r>
              <a:rPr lang="en-US" sz="1050" i="0" dirty="0">
                <a:solidFill>
                  <a:srgbClr val="000000"/>
                </a:solidFill>
                <a:effectLst/>
                <a:latin typeface="KG A Teeny Tiny Font" pitchFamily="2" charset="0"/>
              </a:rPr>
              <a:t>t’s Name: _____________________________</a:t>
            </a:r>
          </a:p>
          <a:p>
            <a:pPr algn="ctr"/>
            <a:endParaRPr lang="en-US" sz="1050" dirty="0">
              <a:solidFill>
                <a:srgbClr val="000000"/>
              </a:solidFill>
              <a:latin typeface="KG A Teeny Tiny Font" pitchFamily="2" charset="0"/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KG Chasing Cars" panose="02000000000000000000" pitchFamily="2" charset="0"/>
              </a:rPr>
              <a:t>As a student I Pledge to: </a:t>
            </a:r>
            <a:endParaRPr lang="en-US" sz="2000" dirty="0">
              <a:solidFill>
                <a:srgbClr val="000000"/>
              </a:solidFill>
              <a:latin typeface="KG First Time In Forever" panose="02000506000000020003" pitchFamily="2" charset="0"/>
            </a:endParaRPr>
          </a:p>
          <a:p>
            <a:endParaRPr lang="en-US" sz="1400" dirty="0">
              <a:solidFill>
                <a:srgbClr val="000000"/>
              </a:solidFill>
              <a:latin typeface="KG First Time In Forever" panose="02000506000000020003" pitchFamily="2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KG First Time In Forever" panose="02000506000000020003" pitchFamily="2" charset="0"/>
              </a:rPr>
              <a:t>* Make a sincere effort to do my best.</a:t>
            </a:r>
          </a:p>
          <a:p>
            <a:pPr algn="l"/>
            <a:r>
              <a:rPr lang="en-US" sz="1400" dirty="0">
                <a:solidFill>
                  <a:srgbClr val="000000"/>
                </a:solidFill>
                <a:latin typeface="KG First Time In Forever" panose="02000506000000020003" pitchFamily="2" charset="0"/>
              </a:rPr>
              <a:t>* Be actively engaged. </a:t>
            </a:r>
          </a:p>
          <a:p>
            <a:pPr algn="l"/>
            <a:r>
              <a:rPr lang="en-US" sz="1400" dirty="0">
                <a:solidFill>
                  <a:srgbClr val="000000"/>
                </a:solidFill>
                <a:latin typeface="KG First Time In Forever" panose="02000506000000020003" pitchFamily="2" charset="0"/>
              </a:rPr>
              <a:t>* Accept responsibility for my own actions. </a:t>
            </a:r>
          </a:p>
          <a:p>
            <a:pPr algn="l"/>
            <a:r>
              <a:rPr lang="en-US" sz="1400" dirty="0">
                <a:solidFill>
                  <a:srgbClr val="000000"/>
                </a:solidFill>
                <a:latin typeface="KG First Time In Forever" panose="02000506000000020003" pitchFamily="2" charset="0"/>
              </a:rPr>
              <a:t>* Follow class commitments and social skills strategies.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C25A08-4633-4FE5-8E19-7DF529DFC867}"/>
              </a:ext>
            </a:extLst>
          </p:cNvPr>
          <p:cNvSpPr txBox="1"/>
          <p:nvPr/>
        </p:nvSpPr>
        <p:spPr>
          <a:xfrm>
            <a:off x="6795675" y="3150065"/>
            <a:ext cx="3262724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0" dirty="0">
                <a:solidFill>
                  <a:srgbClr val="000000"/>
                </a:solidFill>
                <a:effectLst/>
                <a:latin typeface="KG A Teeny Tiny Font" pitchFamily="2" charset="0"/>
              </a:rPr>
              <a:t>Teacher’s Name: _____________________________</a:t>
            </a:r>
          </a:p>
          <a:p>
            <a:pPr algn="ctr"/>
            <a:endParaRPr lang="en-US" sz="1050" dirty="0">
              <a:solidFill>
                <a:srgbClr val="000000"/>
              </a:solidFill>
              <a:latin typeface="KG A Teeny Tiny Font" pitchFamily="2" charset="0"/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KG Chasing Cars" panose="02000000000000000000" pitchFamily="2" charset="0"/>
              </a:rPr>
              <a:t>As a teacher I Pledge to: </a:t>
            </a:r>
            <a:endParaRPr lang="en-US" sz="2000" dirty="0">
              <a:solidFill>
                <a:srgbClr val="000000"/>
              </a:solidFill>
              <a:latin typeface="KG First Time In Forever" panose="02000506000000020003" pitchFamily="2" charset="0"/>
            </a:endParaRPr>
          </a:p>
          <a:p>
            <a:endParaRPr lang="en-US" sz="1400" dirty="0">
              <a:solidFill>
                <a:srgbClr val="000000"/>
              </a:solidFill>
              <a:latin typeface="KG First Time In Forever" panose="02000506000000020003" pitchFamily="2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KG First Time In Forever" panose="02000506000000020003" pitchFamily="2" charset="0"/>
              </a:rPr>
              <a:t>* Approach each assignment with enthusiasm and regard the student as an individual, with a unique set of potentials and talents. </a:t>
            </a:r>
          </a:p>
          <a:p>
            <a:r>
              <a:rPr lang="en-US" sz="1400" dirty="0">
                <a:solidFill>
                  <a:srgbClr val="000000"/>
                </a:solidFill>
                <a:latin typeface="KG First Time In Forever" panose="02000506000000020003" pitchFamily="2" charset="0"/>
              </a:rPr>
              <a:t>* Plan and conduct a program of instruction, that will engage the students and stimulate creativity. </a:t>
            </a:r>
          </a:p>
          <a:p>
            <a:r>
              <a:rPr lang="en-US" sz="1400" dirty="0">
                <a:solidFill>
                  <a:srgbClr val="000000"/>
                </a:solidFill>
                <a:latin typeface="KG First Time In Forever" panose="02000506000000020003" pitchFamily="2" charset="0"/>
              </a:rPr>
              <a:t>* Follow the social skills lessons and Conscious Discipline strategies.</a:t>
            </a:r>
          </a:p>
          <a:p>
            <a:r>
              <a:rPr lang="en-US" sz="1400" dirty="0">
                <a:solidFill>
                  <a:srgbClr val="000000"/>
                </a:solidFill>
                <a:latin typeface="KG First Time In Forever" panose="02000506000000020003" pitchFamily="2" charset="0"/>
              </a:rPr>
              <a:t>* Inform the parents, in accordance with school procedures, about how the student is developing academically and socially.</a:t>
            </a:r>
          </a:p>
          <a:p>
            <a:r>
              <a:rPr lang="en-US" sz="1400" dirty="0">
                <a:solidFill>
                  <a:srgbClr val="000000"/>
                </a:solidFill>
                <a:latin typeface="KG First Time In Forever" panose="02000506000000020003" pitchFamily="2" charset="0"/>
              </a:rPr>
              <a:t>* Inform parents of school events through email, via Microsoft TEAMS, Class Dojo, and the Parent Communication folder.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B80392D-5E30-4CED-8A48-5C30A3C805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1142" y="2198281"/>
            <a:ext cx="2891789" cy="78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76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10409</TotalTime>
  <Words>573</Words>
  <Application>Microsoft Office PowerPoint</Application>
  <PresentationFormat>Custom</PresentationFormat>
  <Paragraphs>103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KG A Teeny Tiny Font</vt:lpstr>
      <vt:lpstr>KG First Time In Forever</vt:lpstr>
      <vt:lpstr>KG Chasing Cars</vt:lpstr>
      <vt:lpstr>Janda Everyday Casual</vt:lpstr>
      <vt:lpstr>Calibri Light</vt:lpstr>
      <vt:lpstr>KG One More Light</vt:lpstr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OWL Lab</dc:title>
  <dc:creator>Tovar, Sarah E</dc:creator>
  <cp:lastModifiedBy>Sarah Tovar</cp:lastModifiedBy>
  <cp:revision>249</cp:revision>
  <cp:lastPrinted>2021-09-21T20:39:49Z</cp:lastPrinted>
  <dcterms:created xsi:type="dcterms:W3CDTF">2020-11-29T02:36:29Z</dcterms:created>
  <dcterms:modified xsi:type="dcterms:W3CDTF">2022-09-07T14:03:15Z</dcterms:modified>
</cp:coreProperties>
</file>